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Gill Sans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iUSL6fSO8bSWrQxzhDXwdr9Fz9c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chael Bau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GillSans-regular.fntdata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1-27T02:16:58.659">
    <p:pos x="6000" y="0"/>
    <p:text>@jakub.balhar@broadcom.com I have added my slides... will review again in the morning. I changed the format a little because the strong blue diagonal negatively impacted the readability of my slides. I also elected to remove the "Agility" slide. Let's focus on predictability and reliability in our presentation. Once we meet that objective, we can focus our attention to agility. If CI/CD squad wants to highlight a focus on agility, I'll leave that up to them.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sxlaj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91a311c5d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b91a311c5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1a311c5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gb91a311c5d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1a311c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gb91a311c5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91a311c5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catastrophe - The things will fail down, the datacenter may be attacked by angry mob or the earthquake can take it down. There is no reason for this to stop your operations.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Multi LPAR deployments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Single LPAR increased availability</a:t>
            </a:r>
            <a:endParaRPr/>
          </a:p>
        </p:txBody>
      </p:sp>
      <p:sp>
        <p:nvSpPr>
          <p:cNvPr id="111" name="Google Shape;111;gb91a311c5d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91a311c5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Even more so with concerns around the cloud environments and the possibility to depend on them limited by the politics. </a:t>
            </a:r>
            <a:endParaRPr/>
          </a:p>
        </p:txBody>
      </p:sp>
      <p:sp>
        <p:nvSpPr>
          <p:cNvPr id="118" name="Google Shape;118;gb91a311c5d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1a311c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The data about the </a:t>
            </a:r>
            <a:endParaRPr/>
          </a:p>
        </p:txBody>
      </p:sp>
      <p:sp>
        <p:nvSpPr>
          <p:cNvPr id="125" name="Google Shape;125;gb91a311c5d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1a311c5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gb91a311c5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91a311c5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gb91a311c5d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7520" y="943560"/>
            <a:ext cx="836892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317520" y="2585520"/>
            <a:ext cx="836892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" type="body"/>
          </p:nvPr>
        </p:nvSpPr>
        <p:spPr>
          <a:xfrm>
            <a:off x="31752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2" type="body"/>
          </p:nvPr>
        </p:nvSpPr>
        <p:spPr>
          <a:xfrm>
            <a:off x="460584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3" type="body"/>
          </p:nvPr>
        </p:nvSpPr>
        <p:spPr>
          <a:xfrm>
            <a:off x="317520" y="258552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4" type="body"/>
          </p:nvPr>
        </p:nvSpPr>
        <p:spPr>
          <a:xfrm>
            <a:off x="4605840" y="258552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17520" y="94356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3147120" y="94356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3" type="body"/>
          </p:nvPr>
        </p:nvSpPr>
        <p:spPr>
          <a:xfrm>
            <a:off x="5977080" y="94356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4" type="body"/>
          </p:nvPr>
        </p:nvSpPr>
        <p:spPr>
          <a:xfrm>
            <a:off x="317520" y="258552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5" type="body"/>
          </p:nvPr>
        </p:nvSpPr>
        <p:spPr>
          <a:xfrm>
            <a:off x="3147120" y="258552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6" type="body"/>
          </p:nvPr>
        </p:nvSpPr>
        <p:spPr>
          <a:xfrm>
            <a:off x="5977080" y="2585520"/>
            <a:ext cx="269460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b91a311c5d_0_151"/>
          <p:cNvPicPr preferRelativeResize="0"/>
          <p:nvPr/>
        </p:nvPicPr>
        <p:blipFill rotWithShape="1">
          <a:blip r:embed="rId2">
            <a:alphaModFix/>
          </a:blip>
          <a:srcRect b="0" l="10530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b91a311c5d_0_151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3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gb91a311c5d_0_151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" name="Google Shape;70;gb91a311c5d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1a311c5d_0_15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b91a311c5d_0_1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74" name="Google Shape;74;gb91a311c5d_0_15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b91a311c5d_0_1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b91a311c5d_0_1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77" name="Google Shape;77;gb91a311c5d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b91a311c5d_0_156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b91a311c5d_0_156"/>
          <p:cNvSpPr txBox="1"/>
          <p:nvPr>
            <p:ph idx="2" type="sldNum"/>
          </p:nvPr>
        </p:nvSpPr>
        <p:spPr>
          <a:xfrm>
            <a:off x="228999" y="4803550"/>
            <a:ext cx="580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Mainframe Project All Member Meeting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b91a311c5d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b91a311c5d_0_165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gb91a311c5d_0_165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84" name="Google Shape;84;gb91a311c5d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317520" y="943560"/>
            <a:ext cx="836892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317520" y="943560"/>
            <a:ext cx="836892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317520" y="943560"/>
            <a:ext cx="408384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2" type="body"/>
          </p:nvPr>
        </p:nvSpPr>
        <p:spPr>
          <a:xfrm>
            <a:off x="4605840" y="943560"/>
            <a:ext cx="408384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idx="1" type="subTitle"/>
          </p:nvPr>
        </p:nvSpPr>
        <p:spPr>
          <a:xfrm>
            <a:off x="334080" y="159480"/>
            <a:ext cx="7893720" cy="207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31752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4605840" y="943560"/>
            <a:ext cx="408384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3" type="body"/>
          </p:nvPr>
        </p:nvSpPr>
        <p:spPr>
          <a:xfrm>
            <a:off x="317520" y="258552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317520" y="943560"/>
            <a:ext cx="408384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2" type="body"/>
          </p:nvPr>
        </p:nvSpPr>
        <p:spPr>
          <a:xfrm>
            <a:off x="460584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3" type="body"/>
          </p:nvPr>
        </p:nvSpPr>
        <p:spPr>
          <a:xfrm>
            <a:off x="4605840" y="258552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334080" y="159480"/>
            <a:ext cx="78937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31752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2" type="body"/>
          </p:nvPr>
        </p:nvSpPr>
        <p:spPr>
          <a:xfrm>
            <a:off x="4605840" y="943560"/>
            <a:ext cx="408384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3" type="body"/>
          </p:nvPr>
        </p:nvSpPr>
        <p:spPr>
          <a:xfrm>
            <a:off x="317520" y="2585520"/>
            <a:ext cx="836892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/>
          <p:cNvPicPr preferRelativeResize="0"/>
          <p:nvPr/>
        </p:nvPicPr>
        <p:blipFill rotWithShape="1">
          <a:blip r:embed="rId1">
            <a:alphaModFix/>
          </a:blip>
          <a:srcRect b="0" l="10533" r="0" t="0"/>
          <a:stretch/>
        </p:blipFill>
        <p:spPr>
          <a:xfrm>
            <a:off x="0" y="0"/>
            <a:ext cx="8180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9"/>
          <p:cNvSpPr txBox="1"/>
          <p:nvPr>
            <p:ph type="title"/>
          </p:nvPr>
        </p:nvSpPr>
        <p:spPr>
          <a:xfrm>
            <a:off x="4554000" y="1643040"/>
            <a:ext cx="4185360" cy="131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2" name="Google Shape;1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1600" y="1113480"/>
            <a:ext cx="1400760" cy="4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91a311c5d_0_147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Font typeface="Gill Sans"/>
              <a:buNone/>
              <a:defRPr b="0" i="0" sz="23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b91a311c5d_0_14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gb91a311c5d_0_1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25.jpg"/><Relationship Id="rId5" Type="http://schemas.openxmlformats.org/officeDocument/2006/relationships/hyperlink" Target="https://unsplash.com/@jsshotz?utm_source=unsplash&amp;utm_medium=referral&amp;utm_content=creditCopyText" TargetMode="External"/><Relationship Id="rId6" Type="http://schemas.openxmlformats.org/officeDocument/2006/relationships/hyperlink" Target="https://unsplash.com/@jsshotz?utm_source=unsplash&amp;utm_medium=referral&amp;utm_content=creditCopyText" TargetMode="External"/><Relationship Id="rId7" Type="http://schemas.openxmlformats.org/officeDocument/2006/relationships/hyperlink" Target="https://unsplash.com/s/photos/positive?utm_source=unsplash&amp;utm_medium=referral&amp;utm_content=creditCopyText" TargetMode="External"/><Relationship Id="rId8" Type="http://schemas.openxmlformats.org/officeDocument/2006/relationships/hyperlink" Target="https://unsplash.com/s/photos/positive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91a311c5d_0_142"/>
          <p:cNvSpPr txBox="1"/>
          <p:nvPr>
            <p:ph type="ctrTitle"/>
          </p:nvPr>
        </p:nvSpPr>
        <p:spPr>
          <a:xfrm>
            <a:off x="44014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3200"/>
              <a:buFont typeface="Gill Sans"/>
              <a:buNone/>
            </a:pPr>
            <a:r>
              <a:rPr lang="en-US"/>
              <a:t>Zowe TSC 21PI1</a:t>
            </a:r>
            <a:endParaRPr/>
          </a:p>
        </p:txBody>
      </p:sp>
      <p:sp>
        <p:nvSpPr>
          <p:cNvPr id="90" name="Google Shape;90;gb91a311c5d_0_142"/>
          <p:cNvSpPr txBox="1"/>
          <p:nvPr>
            <p:ph idx="1" type="subTitle"/>
          </p:nvPr>
        </p:nvSpPr>
        <p:spPr>
          <a:xfrm>
            <a:off x="4413849" y="2780701"/>
            <a:ext cx="47301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i="0" lang="en-US" sz="1700">
                <a:solidFill>
                  <a:srgbClr val="000000"/>
                </a:solidFill>
              </a:rPr>
              <a:t>Jakub Balhar &amp; </a:t>
            </a:r>
            <a:r>
              <a:rPr i="0" lang="en-US" sz="1700">
                <a:solidFill>
                  <a:srgbClr val="000000"/>
                </a:solidFill>
              </a:rPr>
              <a:t>Michael Bauer, TSC Members</a:t>
            </a:r>
            <a:endParaRPr i="0" sz="1400">
              <a:solidFill>
                <a:srgbClr val="000000"/>
              </a:solidFill>
            </a:endParaRPr>
          </a:p>
        </p:txBody>
      </p:sp>
      <p:pic>
        <p:nvPicPr>
          <p:cNvPr id="91" name="Google Shape;91;gb91a311c5d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2360" y="394920"/>
            <a:ext cx="2717638" cy="121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1a311c5d_0_176"/>
          <p:cNvSpPr/>
          <p:nvPr/>
        </p:nvSpPr>
        <p:spPr>
          <a:xfrm>
            <a:off x="0" y="4717774"/>
            <a:ext cx="9144000" cy="425700"/>
          </a:xfrm>
          <a:prstGeom prst="rect">
            <a:avLst/>
          </a:prstGeom>
          <a:solidFill>
            <a:schemeClr val="accent1">
              <a:alpha val="580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zowe.org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b91a311c5d_0_176"/>
          <p:cNvSpPr txBox="1"/>
          <p:nvPr/>
        </p:nvSpPr>
        <p:spPr>
          <a:xfrm>
            <a:off x="334000" y="1045175"/>
            <a:ext cx="86577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Mission: 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the learning curve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new people to z/OS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Simplify architecture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Benefits: 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Zowe is an integrated and extensible open source software for z/OS with a coherent and curated set of user and programmatic interfaces that: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consistent access to z/OS systems and services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 industry standard methodologies and standards familiar to the vast majority of today’s developers and IT staff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commonly accepted as a standard within the mainframe community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What’s next: 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Simplify configuration of client components (Zowe Client SDKs, CLI, &amp; Explorer VS Code Extension)</a:t>
            </a:r>
            <a:endParaRPr sz="11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high availability of the API Mediation Layer and Web Deskto</a:t>
            </a:r>
            <a:r>
              <a:rPr lang="en-US" sz="1100"/>
              <a:t>p</a:t>
            </a:r>
            <a:endParaRPr sz="11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1100"/>
              <a:t>Leverage data to track the security, health and performance of the API Mediation Layer</a:t>
            </a:r>
            <a:endParaRPr sz="11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the onboarding experience &amp; conformance program updates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1100"/>
              <a:t>Improve Zowe release predictability &amp; reliability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8" name="Google Shape;98;gb91a311c5d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125" y="26275"/>
            <a:ext cx="2717856" cy="121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b91a311c5d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4375" y="1221589"/>
            <a:ext cx="56007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1a311c5d_0_35"/>
          <p:cNvSpPr txBox="1"/>
          <p:nvPr/>
        </p:nvSpPr>
        <p:spPr>
          <a:xfrm>
            <a:off x="334080" y="159480"/>
            <a:ext cx="7893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62626"/>
                </a:solidFill>
              </a:rPr>
              <a:t>Improve Onboarding Experience of Zowe Client Technologies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b91a311c5d_0_35"/>
          <p:cNvSpPr txBox="1"/>
          <p:nvPr/>
        </p:nvSpPr>
        <p:spPr>
          <a:xfrm>
            <a:off x="108000" y="686500"/>
            <a:ext cx="51747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/>
              <a:t>Focus remains on attracting new people to the mainframe platform and reducing the learning curve</a:t>
            </a:r>
            <a:br>
              <a:rPr lang="en-US" sz="1700"/>
            </a:br>
            <a:endParaRPr sz="1700"/>
          </a:p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Client configuration is one obstacle to leveraging Zowe client technologies.</a:t>
            </a:r>
            <a:br>
              <a:rPr lang="en-US" sz="1700"/>
            </a:br>
            <a:endParaRPr sz="1700"/>
          </a:p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We seek to reduce the number of individuals who need to manage client configuration by making it easy to share across organizations and technologies. 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For those few who will construct client configuration, we seek to leverage the API Mediation Layer to abstract some complexities.</a:t>
            </a:r>
            <a:endParaRPr i="0" sz="1700" u="none" cap="none" strike="noStrike">
              <a:solidFill>
                <a:srgbClr val="000000"/>
              </a:solidFill>
            </a:endParaRPr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b91a311c5d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1400" y="731600"/>
            <a:ext cx="3039849" cy="18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b91a311c5d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363" y="1360450"/>
            <a:ext cx="2564276" cy="272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b91a311c5d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1396" y="2867775"/>
            <a:ext cx="3570499" cy="19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91a311c5d_0_76"/>
          <p:cNvSpPr txBox="1"/>
          <p:nvPr>
            <p:ph type="title"/>
          </p:nvPr>
        </p:nvSpPr>
        <p:spPr>
          <a:xfrm>
            <a:off x="334080" y="78341"/>
            <a:ext cx="789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High Availability - Stay safe under stress</a:t>
            </a:r>
            <a:endParaRPr/>
          </a:p>
        </p:txBody>
      </p:sp>
      <p:sp>
        <p:nvSpPr>
          <p:cNvPr id="114" name="Google Shape;114;gb91a311c5d_0_76"/>
          <p:cNvSpPr txBox="1"/>
          <p:nvPr>
            <p:ph idx="4294967295" type="subTitle"/>
          </p:nvPr>
        </p:nvSpPr>
        <p:spPr>
          <a:xfrm>
            <a:off x="317525" y="960925"/>
            <a:ext cx="3600600" cy="3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/>
              <a:t>“Everything is fine. I have no idea what you are talking about”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/>
              <a:t>Resilience in the face of chaos.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/>
              <a:t>Zero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Downtime</a:t>
            </a:r>
            <a:endParaRPr sz="2400"/>
          </a:p>
        </p:txBody>
      </p:sp>
      <p:pic>
        <p:nvPicPr>
          <p:cNvPr id="115" name="Google Shape;115;gb91a311c5d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75" y="960950"/>
            <a:ext cx="5129702" cy="38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91a311c5d_0_86"/>
          <p:cNvSpPr txBox="1"/>
          <p:nvPr>
            <p:ph type="title"/>
          </p:nvPr>
        </p:nvSpPr>
        <p:spPr>
          <a:xfrm>
            <a:off x="334080" y="78341"/>
            <a:ext cx="789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Hybrid Environments</a:t>
            </a:r>
            <a:endParaRPr/>
          </a:p>
        </p:txBody>
      </p:sp>
      <p:sp>
        <p:nvSpPr>
          <p:cNvPr id="121" name="Google Shape;121;gb91a311c5d_0_86"/>
          <p:cNvSpPr txBox="1"/>
          <p:nvPr>
            <p:ph idx="4294967295" type="subTitle"/>
          </p:nvPr>
        </p:nvSpPr>
        <p:spPr>
          <a:xfrm>
            <a:off x="317525" y="794975"/>
            <a:ext cx="41691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On-premise on-platform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Battle tested mission critical infrastructure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On-premise off-platform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Support to the mission critical with limited data transfer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Cloud off-platform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Experimentation, More flexible capacity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b91a311c5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25" y="840041"/>
            <a:ext cx="4151060" cy="415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91a311c5d_0_69"/>
          <p:cNvSpPr txBox="1"/>
          <p:nvPr>
            <p:ph type="title"/>
          </p:nvPr>
        </p:nvSpPr>
        <p:spPr>
          <a:xfrm>
            <a:off x="334080" y="78341"/>
            <a:ext cx="789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Use the metadata properly</a:t>
            </a:r>
            <a:endParaRPr/>
          </a:p>
        </p:txBody>
      </p:sp>
      <p:sp>
        <p:nvSpPr>
          <p:cNvPr id="128" name="Google Shape;128;gb91a311c5d_0_69"/>
          <p:cNvSpPr txBox="1"/>
          <p:nvPr>
            <p:ph idx="4294967295" type="subTitle"/>
          </p:nvPr>
        </p:nvSpPr>
        <p:spPr>
          <a:xfrm>
            <a:off x="317525" y="793100"/>
            <a:ext cx="33948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000000"/>
                </a:solidFill>
              </a:rPr>
              <a:t>Improve understanding of the data around Zowe and automate its collection. </a:t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000000"/>
                </a:solidFill>
              </a:rPr>
              <a:t>Provide actionable insights based on the data produced while using the Zowe. </a:t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000000"/>
                </a:solidFill>
              </a:rPr>
              <a:t>Optimize the resource usage automatically.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9" name="Google Shape;129;gb91a311c5d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449" y="1069477"/>
            <a:ext cx="5341373" cy="30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1a311c5d_0_89"/>
          <p:cNvSpPr txBox="1"/>
          <p:nvPr>
            <p:ph type="title"/>
          </p:nvPr>
        </p:nvSpPr>
        <p:spPr>
          <a:xfrm>
            <a:off x="334080" y="78341"/>
            <a:ext cx="7893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Outreach &amp; Onboarding</a:t>
            </a:r>
            <a:endParaRPr/>
          </a:p>
        </p:txBody>
      </p:sp>
      <p:pic>
        <p:nvPicPr>
          <p:cNvPr id="135" name="Google Shape;135;gb91a311c5d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50" y="1180778"/>
            <a:ext cx="4983050" cy="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b91a311c5d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950" y="2361702"/>
            <a:ext cx="4701774" cy="8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b91a311c5d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81" y="3581413"/>
            <a:ext cx="3515070" cy="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b91a311c5d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7774" y="1287854"/>
            <a:ext cx="3515075" cy="77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b91a311c5d_0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00" y="2296401"/>
            <a:ext cx="1335679" cy="98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b91a311c5d_0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445" y="2296400"/>
            <a:ext cx="1331782" cy="98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b91a311c5d_0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6325" y="3496725"/>
            <a:ext cx="1561449" cy="11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b91a311c5d_0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250" y="3412025"/>
            <a:ext cx="3515072" cy="146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1a311c5d_0_92"/>
          <p:cNvSpPr txBox="1"/>
          <p:nvPr>
            <p:ph type="title"/>
          </p:nvPr>
        </p:nvSpPr>
        <p:spPr>
          <a:xfrm>
            <a:off x="334080" y="-226357"/>
            <a:ext cx="7893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Zowe Release Predictability &amp; Reliability</a:t>
            </a:r>
            <a:endParaRPr/>
          </a:p>
        </p:txBody>
      </p:sp>
      <p:sp>
        <p:nvSpPr>
          <p:cNvPr id="148" name="Google Shape;148;gb91a311c5d_0_92"/>
          <p:cNvSpPr txBox="1"/>
          <p:nvPr/>
        </p:nvSpPr>
        <p:spPr>
          <a:xfrm>
            <a:off x="108000" y="686500"/>
            <a:ext cx="51747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/>
              <a:t>Complete retrospective on current release process and identify roadblocks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Prioritize eliminating key issues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</a:t>
            </a:r>
            <a:br>
              <a:rPr lang="en-US" sz="1700"/>
            </a:br>
            <a:endParaRPr sz="1700"/>
          </a:p>
          <a:p>
            <a:pPr indent="-3362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Define &amp; visibly document process for future major releases of Zowe  </a:t>
            </a:r>
            <a:endParaRPr sz="1700"/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32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b91a311c5d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50" y="743693"/>
            <a:ext cx="2557290" cy="384616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b91a311c5d_0_92"/>
          <p:cNvSpPr txBox="1"/>
          <p:nvPr/>
        </p:nvSpPr>
        <p:spPr>
          <a:xfrm>
            <a:off x="5751300" y="4644950"/>
            <a:ext cx="25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Photo by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Jorge Salvador</a:t>
            </a:r>
            <a:r>
              <a:rPr lang="en-US" sz="1100">
                <a:solidFill>
                  <a:schemeClr val="dk1"/>
                </a:solidFill>
              </a:rPr>
              <a:t> on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Unsplash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Zowe Squads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0x01010078366F8B0CAC4944B54E4FE62E1853FF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35</vt:i4>
  </property>
</Properties>
</file>